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7"/>
  </p:notesMasterIdLst>
  <p:handoutMasterIdLst>
    <p:handoutMasterId r:id="rId8"/>
  </p:handoutMasterIdLst>
  <p:sldIdLst>
    <p:sldId id="720" r:id="rId2"/>
    <p:sldId id="721" r:id="rId3"/>
    <p:sldId id="722" r:id="rId4"/>
    <p:sldId id="723" r:id="rId5"/>
    <p:sldId id="72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998" autoAdjust="0"/>
    <p:restoredTop sz="95341" autoAdjust="0"/>
  </p:normalViewPr>
  <p:slideViewPr>
    <p:cSldViewPr snapToGrid="0">
      <p:cViewPr>
        <p:scale>
          <a:sx n="66" d="100"/>
          <a:sy n="66" d="100"/>
        </p:scale>
        <p:origin x="-972" y="-1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228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17538"/>
    </p:cViewPr>
  </p:sorterViewPr>
  <p:notesViewPr>
    <p:cSldViewPr snapToGrid="0">
      <p:cViewPr varScale="1">
        <p:scale>
          <a:sx n="55" d="100"/>
          <a:sy n="55" d="100"/>
        </p:scale>
        <p:origin x="-2304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DBA366-6297-4793-8B85-D41FE2DE5A77}" type="datetimeFigureOut">
              <a:rPr lang="en-US" smtClean="0"/>
              <a:pPr/>
              <a:t>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907CA-8D32-49DD-AAFF-A9926E25A3C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B97C9-803F-4CB1-86DB-AB0B20D9C83D}" type="datetimeFigureOut">
              <a:rPr lang="en-US" smtClean="0"/>
              <a:pPr/>
              <a:t>1/2/2023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981C13-6AA5-44AD-AB63-32BBF529BB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97855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E1168-4AF4-4066-AC33-2CE0F34CE5F6}" type="datetimeFigureOut">
              <a:rPr lang="en-US" smtClean="0"/>
              <a:pPr/>
              <a:t>1/2/2023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6689E-0865-4CB5-9E71-B0B0965A1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E1168-4AF4-4066-AC33-2CE0F34CE5F6}" type="datetimeFigureOut">
              <a:rPr lang="en-US" smtClean="0"/>
              <a:pPr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6689E-0865-4CB5-9E71-B0B0965A1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E1168-4AF4-4066-AC33-2CE0F34CE5F6}" type="datetimeFigureOut">
              <a:rPr lang="en-US" smtClean="0"/>
              <a:pPr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6689E-0865-4CB5-9E71-B0B0965A1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E1168-4AF4-4066-AC33-2CE0F34CE5F6}" type="datetimeFigureOut">
              <a:rPr lang="en-US" smtClean="0"/>
              <a:pPr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6689E-0865-4CB5-9E71-B0B0965A1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E1168-4AF4-4066-AC33-2CE0F34CE5F6}" type="datetimeFigureOut">
              <a:rPr lang="en-US" smtClean="0"/>
              <a:pPr/>
              <a:t>1/2/2023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6689E-0865-4CB5-9E71-B0B0965A1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E1168-4AF4-4066-AC33-2CE0F34CE5F6}" type="datetimeFigureOut">
              <a:rPr lang="en-US" smtClean="0"/>
              <a:pPr/>
              <a:t>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6689E-0865-4CB5-9E71-B0B0965A1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E1168-4AF4-4066-AC33-2CE0F34CE5F6}" type="datetimeFigureOut">
              <a:rPr lang="en-US" smtClean="0"/>
              <a:pPr/>
              <a:t>1/2/2023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6689E-0865-4CB5-9E71-B0B0965A1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E1168-4AF4-4066-AC33-2CE0F34CE5F6}" type="datetimeFigureOut">
              <a:rPr lang="en-US" smtClean="0"/>
              <a:pPr/>
              <a:t>1/2/2023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6689E-0865-4CB5-9E71-B0B0965A1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E1168-4AF4-4066-AC33-2CE0F34CE5F6}" type="datetimeFigureOut">
              <a:rPr lang="en-US" smtClean="0"/>
              <a:pPr/>
              <a:t>1/2/2023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6689E-0865-4CB5-9E71-B0B0965A1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E1168-4AF4-4066-AC33-2CE0F34CE5F6}" type="datetimeFigureOut">
              <a:rPr lang="en-US" smtClean="0"/>
              <a:pPr/>
              <a:t>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6689E-0865-4CB5-9E71-B0B0965A10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E1168-4AF4-4066-AC33-2CE0F34CE5F6}" type="datetimeFigureOut">
              <a:rPr lang="en-US" smtClean="0"/>
              <a:pPr/>
              <a:t>1/2/2023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A1C6689E-0865-4CB5-9E71-B0B0965A10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8E1168-4AF4-4066-AC33-2CE0F34CE5F6}" type="datetimeFigureOut">
              <a:rPr lang="en-US" smtClean="0"/>
              <a:pPr/>
              <a:t>1/2/2023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C6689E-0865-4CB5-9E71-B0B0965A108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436099" y="1442039"/>
            <a:ext cx="11498398" cy="5139726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US" sz="2400" b="1" dirty="0" smtClean="0">
                <a:solidFill>
                  <a:srgbClr val="6649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 </a:t>
            </a:r>
            <a:r>
              <a:rPr lang="en-US" sz="2400" b="1" dirty="0">
                <a:solidFill>
                  <a:srgbClr val="6649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concept of Economic Activity</a:t>
            </a:r>
          </a:p>
          <a:p>
            <a:pPr algn="just">
              <a:lnSpc>
                <a:spcPct val="200000"/>
              </a:lnSpc>
            </a:pPr>
            <a:r>
              <a:rPr lang="en-US" sz="2400" b="1" dirty="0">
                <a:solidFill>
                  <a:srgbClr val="6649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Pakistan Standard Industrial Classification (PSIC) </a:t>
            </a:r>
          </a:p>
          <a:p>
            <a:pPr algn="just">
              <a:lnSpc>
                <a:spcPct val="200000"/>
              </a:lnSpc>
            </a:pPr>
            <a:r>
              <a:rPr lang="en-US" sz="2400" b="1" dirty="0">
                <a:solidFill>
                  <a:srgbClr val="6649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assign codes from PSIC</a:t>
            </a:r>
            <a:endParaRPr lang="fr-FR" sz="2400" b="1" dirty="0">
              <a:solidFill>
                <a:srgbClr val="6649E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200000"/>
              </a:lnSpc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740989" y="469905"/>
            <a:ext cx="10838300" cy="70696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Objective of the session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421828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0" y="1441450"/>
            <a:ext cx="8634413" cy="4995863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An economic activity is a process that leads to the </a:t>
            </a:r>
            <a:r>
              <a:rPr lang="en-U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production of  goods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or </a:t>
            </a:r>
            <a:r>
              <a:rPr lang="en-U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provision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services.</a:t>
            </a:r>
          </a:p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All activities which we perform in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exchange for money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or things of value are economic activities.</a:t>
            </a:r>
          </a:p>
          <a:p>
            <a:pPr algn="just">
              <a:lnSpc>
                <a:spcPct val="150000"/>
              </a:lnSpc>
            </a:pPr>
            <a:r>
              <a:rPr lang="en-US" sz="2000" b="1" dirty="0" smtClean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Economic </a:t>
            </a: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activity is produced in a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household</a:t>
            </a: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 or in an </a:t>
            </a:r>
            <a:r>
              <a:rPr lang="en-U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establishment</a:t>
            </a:r>
          </a:p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Economic activities produced by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household</a:t>
            </a: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 are covered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under Q.9</a:t>
            </a: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 of listing form –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12 activities </a:t>
            </a: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are covered under this Question</a:t>
            </a:r>
          </a:p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Activities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produced</a:t>
            </a: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consumed</a:t>
            </a: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 by the household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themselves</a:t>
            </a: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 will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not</a:t>
            </a: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 be covered</a:t>
            </a:r>
          </a:p>
          <a:p>
            <a:pPr algn="just">
              <a:lnSpc>
                <a:spcPct val="150000"/>
              </a:lnSpc>
            </a:pPr>
            <a:endParaRPr lang="en-US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2000" b="1" dirty="0" smtClean="0">
              <a:solidFill>
                <a:srgbClr val="6649E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4479" y="1382477"/>
            <a:ext cx="2704695" cy="1690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4479" y="3811466"/>
            <a:ext cx="2473618" cy="262602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98936" y="258506"/>
            <a:ext cx="11074400" cy="832814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DEFINATION </a:t>
            </a: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OF ECONOMIC ACTIVITY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421828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989" y="338692"/>
            <a:ext cx="10947107" cy="706964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PAKISTAN STANDARD INDUSTRIAL CLASSIFICATION  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1"/>
          <p:cNvSpPr>
            <a:spLocks noGrp="1"/>
          </p:cNvSpPr>
          <p:nvPr>
            <p:ph idx="4294967295"/>
          </p:nvPr>
        </p:nvSpPr>
        <p:spPr>
          <a:xfrm>
            <a:off x="485193" y="1442039"/>
            <a:ext cx="8481930" cy="5139726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classification</a:t>
            </a: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 of activities divides economic activities into categories which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by aggregation</a:t>
            </a: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, make it possible to define the sectors of activity (Agriculture, Industry, Construction, Trade, etc</a:t>
            </a:r>
            <a:r>
              <a:rPr lang="en-US" sz="2000" b="1" dirty="0" smtClean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.).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762000" algn="l"/>
                <a:tab pos="1255713" algn="l"/>
                <a:tab pos="2095500" algn="l"/>
              </a:tabLst>
              <a:defRPr/>
            </a:pPr>
            <a:r>
              <a:rPr lang="en-US" sz="2000" b="1" dirty="0" smtClean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International </a:t>
            </a: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Standard Industrial Classification of All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Economic Activities (ISIC)</a:t>
            </a:r>
          </a:p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ISIC</a:t>
            </a:r>
            <a:r>
              <a:rPr lang="en-US" sz="2000" b="1" dirty="0">
                <a:solidFill>
                  <a:srgbClr val="6649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classification according to kind of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economic activity</a:t>
            </a:r>
          </a:p>
          <a:p>
            <a:pPr algn="just">
              <a:lnSpc>
                <a:spcPct val="150000"/>
              </a:lnSpc>
            </a:pPr>
            <a:r>
              <a:rPr lang="en-US" sz="2000" b="1" dirty="0" smtClean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Classification </a:t>
            </a: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is based on the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Pakistan Standard Industrial Classification</a:t>
            </a:r>
            <a:r>
              <a:rPr lang="en-US" sz="2000" b="1" dirty="0">
                <a:solidFill>
                  <a:srgbClr val="6649E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(PSIC) 2010</a:t>
            </a:r>
          </a:p>
          <a:p>
            <a:pPr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762000" algn="l"/>
                <a:tab pos="1255713" algn="l"/>
                <a:tab pos="2095500" algn="l"/>
              </a:tabLst>
              <a:defRPr/>
            </a:pPr>
            <a:endParaRPr lang="en-US" sz="2000" b="1" dirty="0" smtClean="0">
              <a:solidFill>
                <a:srgbClr val="6649E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762000" algn="l"/>
                <a:tab pos="1255713" algn="l"/>
                <a:tab pos="2095500" algn="l"/>
              </a:tabLst>
              <a:defRPr/>
            </a:pPr>
            <a:endParaRPr lang="en-US" sz="20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762000" algn="l"/>
                <a:tab pos="1255713" algn="l"/>
                <a:tab pos="2095500" algn="l"/>
              </a:tabLst>
              <a:defRPr/>
            </a:pPr>
            <a:endParaRPr lang="en-US" sz="2000" b="1" dirty="0">
              <a:solidFill>
                <a:srgbClr val="6649E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6786" y="1302737"/>
            <a:ext cx="2999408" cy="28930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6382" y="4197658"/>
            <a:ext cx="2989813" cy="236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421828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45476" y="189186"/>
            <a:ext cx="104367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Arial" pitchFamily="34" charset="0"/>
                <a:cs typeface="Arial" pitchFamily="34" charset="0"/>
              </a:rPr>
              <a:t>DESCRIPTION OF PSIC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590842" y="739716"/>
            <a:ext cx="1118381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Section 	Divisions 		Description</a:t>
            </a:r>
          </a:p>
          <a:p>
            <a:r>
              <a:rPr lang="en-US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A 	01–03 		Agriculture, forestry and fishing</a:t>
            </a:r>
          </a:p>
          <a:p>
            <a:r>
              <a:rPr lang="en-US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B 	05–09 		Mining and quarrying</a:t>
            </a:r>
          </a:p>
          <a:p>
            <a:r>
              <a:rPr lang="en-US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C 	10–33 		Manufacturing</a:t>
            </a:r>
          </a:p>
          <a:p>
            <a:r>
              <a:rPr lang="en-US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D 	35 		Electricity, gas, steam and air conditioning supply</a:t>
            </a:r>
          </a:p>
          <a:p>
            <a:r>
              <a:rPr lang="en-US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E 	36–39 		Water supply; sewerage, waste management and remediation activities</a:t>
            </a:r>
          </a:p>
          <a:p>
            <a:r>
              <a:rPr lang="en-US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F 	41–43 		Construction</a:t>
            </a:r>
          </a:p>
          <a:p>
            <a:r>
              <a:rPr lang="en-US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G 	45–47 		Wholesale and retail trade; repair of motor vehicles and motorcycles</a:t>
            </a:r>
          </a:p>
          <a:p>
            <a:r>
              <a:rPr lang="en-US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H 	49–53 		</a:t>
            </a:r>
            <a:r>
              <a:rPr lang="en-US" b="1" dirty="0" smtClean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Transportation </a:t>
            </a:r>
            <a:r>
              <a:rPr lang="en-US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and storage</a:t>
            </a:r>
          </a:p>
          <a:p>
            <a:r>
              <a:rPr lang="en-US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I 	55–56 		Accommodation and food service activities</a:t>
            </a:r>
          </a:p>
          <a:p>
            <a:r>
              <a:rPr lang="en-US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J 	58–63		Information and communication</a:t>
            </a:r>
          </a:p>
          <a:p>
            <a:r>
              <a:rPr lang="en-US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K 	64–66 		Financial and insurance activities</a:t>
            </a:r>
          </a:p>
          <a:p>
            <a:r>
              <a:rPr lang="en-US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L 	68 		Real estate activities</a:t>
            </a:r>
          </a:p>
          <a:p>
            <a:r>
              <a:rPr lang="en-US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M 	69–75 		Professional, scientific and technical activities</a:t>
            </a:r>
          </a:p>
          <a:p>
            <a:r>
              <a:rPr lang="en-US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N 	77–82 		Administrative and support service activities</a:t>
            </a:r>
          </a:p>
          <a:p>
            <a:r>
              <a:rPr lang="en-US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O 	84 		Public administration and </a:t>
            </a:r>
            <a:r>
              <a:rPr lang="en-US" b="1" dirty="0" err="1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defence</a:t>
            </a:r>
            <a:r>
              <a:rPr lang="en-US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; compulsory social security</a:t>
            </a:r>
          </a:p>
          <a:p>
            <a:r>
              <a:rPr lang="en-US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P	85 		Education</a:t>
            </a:r>
          </a:p>
          <a:p>
            <a:r>
              <a:rPr lang="en-US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Q 	86–88 		Human health and social work activities</a:t>
            </a:r>
          </a:p>
          <a:p>
            <a:r>
              <a:rPr lang="en-US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R 	90–93 		Arts, entertainment and recreation</a:t>
            </a:r>
          </a:p>
          <a:p>
            <a:r>
              <a:rPr lang="en-US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S 	94–96 		Other service </a:t>
            </a:r>
            <a:r>
              <a:rPr lang="en-US" b="1" dirty="0" smtClean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activities</a:t>
            </a:r>
          </a:p>
          <a:p>
            <a:r>
              <a:rPr lang="en-US" b="1" dirty="0" smtClean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T	99		Activities of Extraterritorial organizations and bodies</a:t>
            </a:r>
            <a:endParaRPr lang="en-US" b="1" dirty="0">
              <a:solidFill>
                <a:srgbClr val="6649E3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421828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6386" y="331080"/>
            <a:ext cx="84976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Arial" pitchFamily="34" charset="0"/>
                <a:cs typeface="Arial" pitchFamily="34" charset="0"/>
              </a:rPr>
              <a:t>FEW CLARIFICATIONS </a:t>
            </a:r>
            <a:endParaRPr lang="en-US" sz="3600" dirty="0"/>
          </a:p>
        </p:txBody>
      </p:sp>
      <p:sp>
        <p:nvSpPr>
          <p:cNvPr id="4" name="Content Placeholder 1"/>
          <p:cNvSpPr>
            <a:spLocks noGrp="1"/>
          </p:cNvSpPr>
          <p:nvPr>
            <p:ph idx="4294967295"/>
          </p:nvPr>
        </p:nvSpPr>
        <p:spPr>
          <a:xfrm>
            <a:off x="436099" y="1252847"/>
            <a:ext cx="11251999" cy="5139726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PSIC code will be assigned to activities produced by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establishments</a:t>
            </a:r>
          </a:p>
          <a:p>
            <a:pPr algn="just">
              <a:lnSpc>
                <a:spcPct val="150000"/>
              </a:lnSpc>
            </a:pPr>
            <a:r>
              <a:rPr lang="en-US" sz="2000" b="1" dirty="0" smtClean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For </a:t>
            </a: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establishments engaged in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more than one economic activity, </a:t>
            </a: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code of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principal activity </a:t>
            </a: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will be </a:t>
            </a:r>
            <a:r>
              <a:rPr lang="en-US" sz="2000" b="1" dirty="0" smtClean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assigned</a:t>
            </a:r>
          </a:p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For establishments: </a:t>
            </a: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01 code will be assigned to those which are engaged in corporate farming of livestock activities such as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sheep farms, cattle farms </a:t>
            </a:r>
            <a:r>
              <a:rPr lang="en-US" sz="2000" b="1" dirty="0" err="1" smtClean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etc</a:t>
            </a:r>
            <a:endParaRPr lang="en-US" sz="2000" b="1" dirty="0" smtClean="0">
              <a:solidFill>
                <a:srgbClr val="6649E3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Principal activity is </a:t>
            </a: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activity that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contributes most </a:t>
            </a: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to the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value added </a:t>
            </a: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(earns most</a:t>
            </a:r>
            <a:r>
              <a:rPr lang="en-US" sz="2000" b="1" dirty="0" smtClean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).</a:t>
            </a:r>
          </a:p>
          <a:p>
            <a:pPr algn="just">
              <a:lnSpc>
                <a:spcPct val="150000"/>
              </a:lnSpc>
            </a:pPr>
            <a:r>
              <a:rPr lang="fr-FR" sz="2000" b="1" dirty="0" err="1" smtClean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Economic</a:t>
            </a:r>
            <a:r>
              <a:rPr lang="fr-FR" sz="2000" b="1" dirty="0" smtClean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fr-FR" sz="2000" b="1" dirty="0" err="1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activity</a:t>
            </a:r>
            <a:r>
              <a:rPr lang="fr-FR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 operating in </a:t>
            </a:r>
            <a:r>
              <a:rPr lang="en-GB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en-GB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fixed location </a:t>
            </a:r>
            <a:r>
              <a:rPr lang="en-GB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will be covered. </a:t>
            </a:r>
          </a:p>
          <a:p>
            <a:pPr algn="just">
              <a:lnSpc>
                <a:spcPct val="150000"/>
              </a:lnSpc>
            </a:pP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Activities such as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travelling salesmen, mobile traders, fishermen without fixed place, drivers of the taxis, buses and trucks </a:t>
            </a:r>
            <a:r>
              <a:rPr lang="en-US" sz="2000" b="1" dirty="0" err="1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etc</a:t>
            </a:r>
            <a:r>
              <a:rPr lang="en-US" sz="2000" b="1" dirty="0">
                <a:solidFill>
                  <a:srgbClr val="6649E3"/>
                </a:solidFill>
                <a:latin typeface="Arial" pitchFamily="34" charset="0"/>
                <a:cs typeface="Arial" pitchFamily="34" charset="0"/>
              </a:rPr>
              <a:t> will not be covered.</a:t>
            </a:r>
          </a:p>
          <a:p>
            <a:pPr algn="just">
              <a:lnSpc>
                <a:spcPct val="150000"/>
              </a:lnSpc>
            </a:pPr>
            <a:endParaRPr lang="en-US" sz="2000" b="1" dirty="0">
              <a:solidFill>
                <a:srgbClr val="C00000"/>
              </a:solidFill>
            </a:endParaRPr>
          </a:p>
          <a:p>
            <a:pPr algn="just">
              <a:lnSpc>
                <a:spcPct val="150000"/>
              </a:lnSpc>
            </a:pPr>
            <a:endParaRPr lang="en-US" sz="2000" b="1" dirty="0">
              <a:solidFill>
                <a:srgbClr val="6649E3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fr-FR" sz="2400" dirty="0">
              <a:latin typeface="Times New Roman" charset="0"/>
            </a:endParaRPr>
          </a:p>
          <a:p>
            <a:pPr algn="just"/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4218281"/>
      </p:ext>
    </p:extLst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7615</TotalTime>
  <Words>293</Words>
  <Application>Microsoft Office PowerPoint</Application>
  <PresentationFormat>Custom</PresentationFormat>
  <Paragraphs>53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Objective of the session</vt:lpstr>
      <vt:lpstr>Slide 2</vt:lpstr>
      <vt:lpstr>PAKISTAN STANDARD INDUSTRIAL CLASSIFICATION  </vt:lpstr>
      <vt:lpstr>Slide 4</vt:lpstr>
      <vt:lpstr>Slide 5</vt:lpstr>
    </vt:vector>
  </TitlesOfParts>
  <Company>Pakistan Bureau of Statistics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Hewlett-Packard Company</dc:creator>
  <cp:lastModifiedBy>Saeed</cp:lastModifiedBy>
  <cp:revision>694</cp:revision>
  <dcterms:created xsi:type="dcterms:W3CDTF">2022-06-22T05:56:42Z</dcterms:created>
  <dcterms:modified xsi:type="dcterms:W3CDTF">2023-01-02T05:20:47Z</dcterms:modified>
</cp:coreProperties>
</file>